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7" d="100"/>
          <a:sy n="67" d="100"/>
        </p:scale>
        <p:origin x="-102" y="-15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8" name="Title 7"/>
          <p:cNvSpPr>
            <a:spLocks noGrp="1"/>
          </p:cNvSpPr>
          <p:nvPr>
            <p:ph type="ctrTitle"/>
          </p:nvPr>
        </p:nvSpPr>
        <p:spPr>
          <a:xfrm>
            <a:off x="422030" y="1371600"/>
            <a:ext cx="8229600" cy="1828800"/>
          </a:xfrm>
        </p:spPr>
        <p:txBody>
          <a:bodyPr vert="horz" lIns="45720" tIns="0" rIns="45720" bIns="0" anchor="b">
            <a:normAutofit/>
            <a:scene3d>
              <a:camera prst="orthographicFront"/>
              <a:lightRig rig="soft" dir="t">
                <a:rot lat="0" lon="0" rev="17220000"/>
              </a:lightRig>
            </a:scene3d>
            <a:sp3d prstMaterial="softEdge">
              <a:bevelT w="38100" h="38100"/>
            </a:sp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en-US" smtClean="0"/>
              <a:t>Click to edit Master title style</a:t>
            </a:r>
            <a:endParaRPr kumimoji="0" lang="en-US"/>
          </a:p>
        </p:txBody>
      </p:sp>
      <p:sp>
        <p:nvSpPr>
          <p:cNvPr id="28" name="Date Placeholder 27"/>
          <p:cNvSpPr>
            <a:spLocks noGrp="1"/>
          </p:cNvSpPr>
          <p:nvPr>
            <p:ph type="dt" sz="half" idx="10"/>
          </p:nvPr>
        </p:nvSpPr>
        <p:spPr/>
        <p:txBody>
          <a:bodyPr/>
          <a:lstStyle/>
          <a:p>
            <a:fld id="{C6D07B40-883F-4BD8-A0E8-FA5C16369EA7}" type="datetimeFigureOut">
              <a:rPr lang="en-US" smtClean="0"/>
              <a:pPr/>
              <a:t>10/22/2009</a:t>
            </a:fld>
            <a:endParaRPr lang="en-US"/>
          </a:p>
        </p:txBody>
      </p:sp>
      <p:sp>
        <p:nvSpPr>
          <p:cNvPr id="17" name="Footer Placeholder 16"/>
          <p:cNvSpPr>
            <a:spLocks noGrp="1"/>
          </p:cNvSpPr>
          <p:nvPr>
            <p:ph type="ftr" sz="quarter" idx="11"/>
          </p:nvPr>
        </p:nvSpPr>
        <p:spPr/>
        <p:txBody>
          <a:bodyPr/>
          <a:lstStyle/>
          <a:p>
            <a:endParaRPr lang="en-US"/>
          </a:p>
        </p:txBody>
      </p:sp>
      <p:sp>
        <p:nvSpPr>
          <p:cNvPr id="29" name="Slide Number Placeholder 28"/>
          <p:cNvSpPr>
            <a:spLocks noGrp="1"/>
          </p:cNvSpPr>
          <p:nvPr>
            <p:ph type="sldNum" sz="quarter" idx="12"/>
          </p:nvPr>
        </p:nvSpPr>
        <p:spPr/>
        <p:txBody>
          <a:bodyPr/>
          <a:lstStyle/>
          <a:p>
            <a:fld id="{0E23A086-480C-40DB-A3ED-7ACC31B11446}" type="slidenum">
              <a:rPr lang="en-US" smtClean="0"/>
              <a:pPr/>
              <a:t>‹#›</a:t>
            </a:fld>
            <a:endParaRPr lang="en-US"/>
          </a:p>
        </p:txBody>
      </p:sp>
      <p:sp>
        <p:nvSpPr>
          <p:cNvPr id="9" name="Subtitle 8"/>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C6D07B40-883F-4BD8-A0E8-FA5C16369EA7}" type="datetimeFigureOut">
              <a:rPr lang="en-US" smtClean="0"/>
              <a:pPr/>
              <a:t>10/22/2009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E23A086-480C-40DB-A3ED-7ACC31B11446}"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C6D07B40-883F-4BD8-A0E8-FA5C16369EA7}" type="datetimeFigureOut">
              <a:rPr lang="en-US" smtClean="0"/>
              <a:pPr/>
              <a:t>10/22/2009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E23A086-480C-40DB-A3ED-7ACC31B11446}"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C6D07B40-883F-4BD8-A0E8-FA5C16369EA7}" type="datetimeFigureOut">
              <a:rPr lang="en-US" smtClean="0"/>
              <a:pPr/>
              <a:t>10/22/2009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E23A086-480C-40DB-A3ED-7ACC31B11446}"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600200" y="609600"/>
            <a:ext cx="7086600" cy="1828800"/>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600200" y="2507786"/>
            <a:ext cx="7086600" cy="1509712"/>
          </a:xfrm>
        </p:spPr>
        <p:txBody>
          <a:bodyPr anchor="t"/>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C6D07B40-883F-4BD8-A0E8-FA5C16369EA7}" type="datetimeFigureOut">
              <a:rPr lang="en-US" smtClean="0"/>
              <a:pPr/>
              <a:t>10/22/2009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7924800" y="6416675"/>
            <a:ext cx="762000" cy="365125"/>
          </a:xfrm>
        </p:spPr>
        <p:txBody>
          <a:bodyPr/>
          <a:lstStyle/>
          <a:p>
            <a:fld id="{0E23A086-480C-40DB-A3ED-7ACC31B11446}"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C6D07B40-883F-4BD8-A0E8-FA5C16369EA7}" type="datetimeFigureOut">
              <a:rPr lang="en-US" smtClean="0"/>
              <a:pPr/>
              <a:t>10/22/2009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E23A086-480C-40DB-A3ED-7ACC31B11446}"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C6D07B40-883F-4BD8-A0E8-FA5C16369EA7}" type="datetimeFigureOut">
              <a:rPr lang="en-US" smtClean="0"/>
              <a:pPr/>
              <a:t>10/22/2009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E23A086-480C-40DB-A3ED-7ACC31B11446}"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C6D07B40-883F-4BD8-A0E8-FA5C16369EA7}" type="datetimeFigureOut">
              <a:rPr lang="en-US" smtClean="0"/>
              <a:pPr/>
              <a:t>10/22/2009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E23A086-480C-40DB-A3ED-7ACC31B11446}"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6D07B40-883F-4BD8-A0E8-FA5C16369EA7}" type="datetimeFigureOut">
              <a:rPr lang="en-US" smtClean="0"/>
              <a:pPr/>
              <a:t>10/22/2009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E23A086-480C-40DB-A3ED-7ACC31B11446}"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vert="horz" anchor="b">
            <a:normAutofit/>
            <a:sp3d prstMaterial="softEdge"/>
          </a:bodyPr>
          <a:lstStyle>
            <a:lvl1pPr algn="l">
              <a:buNone/>
              <a:defRPr sz="2200" b="0">
                <a:ln w="6350">
                  <a:noFill/>
                </a:ln>
                <a:solidFill>
                  <a:schemeClr val="accent1">
                    <a:tint val="73000"/>
                    <a:satMod val="180000"/>
                  </a:schemeClr>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C6D07B40-883F-4BD8-A0E8-FA5C16369EA7}" type="datetimeFigureOut">
              <a:rPr lang="en-US" smtClean="0"/>
              <a:pPr/>
              <a:t>10/22/2009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E23A086-480C-40DB-A3ED-7ACC31B11446}"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en-US" smtClean="0">
                <a:solidFill>
                  <a:schemeClr val="lt1"/>
                </a:solidFill>
                <a:latin typeface="+mn-lt"/>
                <a:ea typeface="+mn-ea"/>
                <a:cs typeface="+mn-cs"/>
              </a:rPr>
              <a:t>Click icon to add picture</a:t>
            </a:r>
            <a:endParaRPr kumimoji="0" lang="en-US" dirty="0">
              <a:solidFill>
                <a:schemeClr val="lt1"/>
              </a:solidFill>
              <a:latin typeface="+mn-lt"/>
              <a:ea typeface="+mn-ea"/>
              <a:cs typeface="+mn-cs"/>
            </a:endParaRPr>
          </a:p>
        </p:txBody>
      </p:sp>
      <p:sp>
        <p:nvSpPr>
          <p:cNvPr id="4" name="Text Placeholder 3"/>
          <p:cNvSpPr>
            <a:spLocks noGrp="1"/>
          </p:cNvSpPr>
          <p:nvPr>
            <p:ph type="body" sz="half" idx="2"/>
          </p:nvPr>
        </p:nvSpPr>
        <p:spPr>
          <a:xfrm>
            <a:off x="1828800" y="1166787"/>
            <a:ext cx="5486400" cy="530352"/>
          </a:xfrm>
        </p:spPr>
        <p:txBody>
          <a:bodyPr lIns="45720" tIns="45720" rIns="45720" anchor="t"/>
          <a:lstStyle>
            <a:lvl1pPr marL="0" indent="0" algn="ctr">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C6D07B40-883F-4BD8-A0E8-FA5C16369EA7}" type="datetimeFigureOut">
              <a:rPr lang="en-US" smtClean="0"/>
              <a:pPr/>
              <a:t>10/22/2009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E23A086-480C-40DB-A3ED-7ACC31B11446}"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8229600" cy="470916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457200" y="6416675"/>
            <a:ext cx="2133600" cy="365125"/>
          </a:xfrm>
          <a:prstGeom prst="rect">
            <a:avLst/>
          </a:prstGeom>
        </p:spPr>
        <p:txBody>
          <a:bodyPr vert="horz" anchor="b"/>
          <a:lstStyle>
            <a:lvl1pPr algn="l" eaLnBrk="1" latinLnBrk="0" hangingPunct="1">
              <a:defRPr kumimoji="0" sz="1200">
                <a:solidFill>
                  <a:schemeClr val="tx1">
                    <a:shade val="50000"/>
                  </a:schemeClr>
                </a:solidFill>
              </a:defRPr>
            </a:lvl1pPr>
          </a:lstStyle>
          <a:p>
            <a:fld id="{C6D07B40-883F-4BD8-A0E8-FA5C16369EA7}" type="datetimeFigureOut">
              <a:rPr lang="en-US" smtClean="0"/>
              <a:pPr/>
              <a:t>10/22/2009</a:t>
            </a:fld>
            <a:endParaRPr lang="en-US"/>
          </a:p>
        </p:txBody>
      </p:sp>
      <p:sp>
        <p:nvSpPr>
          <p:cNvPr id="3" name="Footer Placeholder 2"/>
          <p:cNvSpPr>
            <a:spLocks noGrp="1"/>
          </p:cNvSpPr>
          <p:nvPr>
            <p:ph type="ftr" sz="quarter" idx="3"/>
          </p:nvPr>
        </p:nvSpPr>
        <p:spPr>
          <a:xfrm>
            <a:off x="3124200" y="6416675"/>
            <a:ext cx="2895600" cy="365125"/>
          </a:xfrm>
          <a:prstGeom prst="rect">
            <a:avLst/>
          </a:prstGeom>
        </p:spPr>
        <p:txBody>
          <a:bodyPr vert="horz" anchor="b"/>
          <a:lstStyle>
            <a:lvl1pPr algn="ctr" eaLnBrk="1" latinLnBrk="0" hangingPunct="1">
              <a:defRPr kumimoji="0" sz="1200">
                <a:solidFill>
                  <a:schemeClr val="tx1">
                    <a:shade val="50000"/>
                  </a:schemeClr>
                </a:solidFill>
              </a:defRPr>
            </a:lvl1pPr>
          </a:lstStyle>
          <a:p>
            <a:endParaRPr lang="en-US"/>
          </a:p>
        </p:txBody>
      </p:sp>
      <p:sp>
        <p:nvSpPr>
          <p:cNvPr id="23" name="Slide Number Placeholder 22"/>
          <p:cNvSpPr>
            <a:spLocks noGrp="1"/>
          </p:cNvSpPr>
          <p:nvPr>
            <p:ph type="sldNum" sz="quarter" idx="4"/>
          </p:nvPr>
        </p:nvSpPr>
        <p:spPr>
          <a:xfrm>
            <a:off x="7924800" y="6416675"/>
            <a:ext cx="762000" cy="365125"/>
          </a:xfrm>
          <a:prstGeom prst="rect">
            <a:avLst/>
          </a:prstGeom>
        </p:spPr>
        <p:txBody>
          <a:bodyPr vert="horz" lIns="0" rIns="0" anchor="b"/>
          <a:lstStyle>
            <a:lvl1pPr algn="r" eaLnBrk="1" latinLnBrk="0" hangingPunct="1">
              <a:defRPr kumimoji="0" sz="1200">
                <a:solidFill>
                  <a:schemeClr val="tx1">
                    <a:shade val="50000"/>
                  </a:schemeClr>
                </a:solidFill>
              </a:defRPr>
            </a:lvl1pPr>
          </a:lstStyle>
          <a:p>
            <a:fld id="{0E23A086-480C-40DB-A3ED-7ACC31B11446}"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rtl="0"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48640" indent="-411480" algn="l" rtl="0"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l" rtl="0"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l" rtl="0"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l" rtl="0"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wm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hyperlink" Target="http://www.history.navy.mil/photos/sh-usn/usnsh-m/merimak2.htm" TargetMode="External"/><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South High School and civil war history</a:t>
            </a:r>
            <a:endParaRPr lang="en-US" dirty="0"/>
          </a:p>
        </p:txBody>
      </p:sp>
      <p:sp>
        <p:nvSpPr>
          <p:cNvPr id="3" name="Subtitle 2"/>
          <p:cNvSpPr>
            <a:spLocks noGrp="1"/>
          </p:cNvSpPr>
          <p:nvPr>
            <p:ph type="subTitle" idx="1"/>
          </p:nvPr>
        </p:nvSpPr>
        <p:spPr>
          <a:xfrm>
            <a:off x="1371600" y="3331698"/>
            <a:ext cx="5791200" cy="2916702"/>
          </a:xfrm>
        </p:spPr>
        <p:txBody>
          <a:bodyPr/>
          <a:lstStyle/>
          <a:p>
            <a:endParaRPr lang="en-US" dirty="0"/>
          </a:p>
        </p:txBody>
      </p:sp>
      <p:pic>
        <p:nvPicPr>
          <p:cNvPr id="1027" name="Picture 3" descr="C:\Documents and Settings\alma_robledo\Local Settings\Temporary Internet Files\Content.IE5\3GJTRV54\MCj01501590000[1].wmf"/>
          <p:cNvPicPr>
            <a:picLocks noChangeAspect="1" noChangeArrowheads="1"/>
          </p:cNvPicPr>
          <p:nvPr/>
        </p:nvPicPr>
        <p:blipFill>
          <a:blip r:embed="rId2" cstate="print"/>
          <a:srcRect/>
          <a:stretch>
            <a:fillRect/>
          </a:stretch>
        </p:blipFill>
        <p:spPr bwMode="auto">
          <a:xfrm>
            <a:off x="3352800" y="3352800"/>
            <a:ext cx="1929897" cy="2774887"/>
          </a:xfrm>
          <a:prstGeom prst="rect">
            <a:avLst/>
          </a:prstGeom>
          <a:noFill/>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normAutofit/>
          </a:bodyPr>
          <a:lstStyle/>
          <a:p>
            <a:r>
              <a:rPr lang="en-US" sz="2800" b="1" dirty="0" smtClean="0"/>
              <a:t>Merrimac </a:t>
            </a:r>
            <a:r>
              <a:rPr lang="en-US" sz="2800" b="1" dirty="0" smtClean="0"/>
              <a:t>and Monitor Duel</a:t>
            </a:r>
            <a:endParaRPr lang="en-US" sz="2800" dirty="0"/>
          </a:p>
        </p:txBody>
      </p:sp>
      <p:sp>
        <p:nvSpPr>
          <p:cNvPr id="9" name="Text Placeholder 8"/>
          <p:cNvSpPr>
            <a:spLocks noGrp="1"/>
          </p:cNvSpPr>
          <p:nvPr>
            <p:ph type="body" idx="2"/>
          </p:nvPr>
        </p:nvSpPr>
        <p:spPr/>
        <p:txBody>
          <a:bodyPr>
            <a:normAutofit lnSpcReduction="10000"/>
          </a:bodyPr>
          <a:lstStyle/>
          <a:p>
            <a:r>
              <a:rPr lang="en-US" dirty="0" smtClean="0"/>
              <a:t/>
            </a:r>
            <a:br>
              <a:rPr lang="en-US" dirty="0" smtClean="0"/>
            </a:br>
            <a:r>
              <a:rPr lang="en-US" dirty="0" smtClean="0"/>
              <a:t/>
            </a:r>
            <a:br>
              <a:rPr lang="en-US" dirty="0" smtClean="0"/>
            </a:br>
            <a:r>
              <a:rPr lang="en-US" sz="2000" dirty="0" smtClean="0"/>
              <a:t>Photograph by McCaffrey's Elite Photo, New York, of an artwork depicting the 9 March 1862 battle between USS </a:t>
            </a:r>
            <a:r>
              <a:rPr lang="en-US" sz="2000" i="1" dirty="0" smtClean="0"/>
              <a:t>Monitor</a:t>
            </a:r>
            <a:r>
              <a:rPr lang="en-US" sz="2000" dirty="0" smtClean="0"/>
              <a:t> and CSS </a:t>
            </a:r>
            <a:r>
              <a:rPr lang="en-US" sz="2000" i="1" dirty="0" smtClean="0"/>
              <a:t>Virginia</a:t>
            </a:r>
            <a:r>
              <a:rPr lang="en-US" sz="2000" dirty="0" smtClean="0"/>
              <a:t> (ex-USS </a:t>
            </a:r>
            <a:r>
              <a:rPr lang="en-US" sz="2000" i="1" dirty="0" smtClean="0"/>
              <a:t>Merrimack</a:t>
            </a:r>
            <a:r>
              <a:rPr lang="en-US" sz="2000" dirty="0" smtClean="0"/>
              <a:t>). This scene was apparently one of a group entitled "Merrimac and Monitor Naval Battle", exhibited in New York City during the 19th Century.</a:t>
            </a:r>
            <a:r>
              <a:rPr lang="en-US" dirty="0" smtClean="0"/>
              <a:t/>
            </a:r>
            <a:br>
              <a:rPr lang="en-US" dirty="0" smtClean="0"/>
            </a:br>
            <a:endParaRPr lang="en-US" dirty="0"/>
          </a:p>
        </p:txBody>
      </p:sp>
      <p:pic>
        <p:nvPicPr>
          <p:cNvPr id="10" name="Content Placeholder 9" descr="Photo Monitor and Mer.jpg"/>
          <p:cNvPicPr>
            <a:picLocks noGrp="1" noChangeAspect="1"/>
          </p:cNvPicPr>
          <p:nvPr>
            <p:ph sz="half" idx="1"/>
          </p:nvPr>
        </p:nvPicPr>
        <p:blipFill>
          <a:blip r:embed="rId2" cstate="print"/>
          <a:stretch>
            <a:fillRect/>
          </a:stretch>
        </p:blipFill>
        <p:spPr>
          <a:xfrm>
            <a:off x="3352800" y="1904999"/>
            <a:ext cx="5791200" cy="3834713"/>
          </a:xfrm>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South’s Merrimack Battle ship</a:t>
            </a:r>
            <a:endParaRPr lang="en-US" dirty="0"/>
          </a:p>
        </p:txBody>
      </p:sp>
      <p:sp>
        <p:nvSpPr>
          <p:cNvPr id="3" name="Text Placeholder 2"/>
          <p:cNvSpPr>
            <a:spLocks noGrp="1"/>
          </p:cNvSpPr>
          <p:nvPr>
            <p:ph type="body" idx="2"/>
          </p:nvPr>
        </p:nvSpPr>
        <p:spPr/>
        <p:txBody>
          <a:bodyPr>
            <a:normAutofit fontScale="92500" lnSpcReduction="10000"/>
          </a:bodyPr>
          <a:lstStyle/>
          <a:p>
            <a:r>
              <a:rPr lang="en-US" dirty="0" smtClean="0"/>
              <a:t>The first battle between ironclad warships had ended in stalemate, a situation that lasted until </a:t>
            </a:r>
            <a:r>
              <a:rPr lang="en-US" i="1" dirty="0" smtClean="0"/>
              <a:t>Virginia</a:t>
            </a:r>
            <a:r>
              <a:rPr lang="en-US" dirty="0" smtClean="0"/>
              <a:t>'s self-destruction two months later. However, the outcome of combat between armored equals, compared with the previous day's terrible </a:t>
            </a:r>
            <a:r>
              <a:rPr lang="en-US" dirty="0" err="1" smtClean="0"/>
              <a:t>mis</a:t>
            </a:r>
            <a:r>
              <a:rPr lang="en-US" dirty="0" smtClean="0"/>
              <a:t>-match, symbolized the triumph of industrial age warfare. The value of existing ships of the line and frigates was heavily discounted in popular and professional opinion. Ironclad construction programs, already underway in America and Europe, accelerated. The resulting armored warship competition would continue into the 1940s, some eight decades in the future.</a:t>
            </a:r>
          </a:p>
          <a:p>
            <a:r>
              <a:rPr lang="en-US" dirty="0" smtClean="0"/>
              <a:t>This page features images of the 9 March 1862 action between USS </a:t>
            </a:r>
            <a:r>
              <a:rPr lang="en-US" i="1" dirty="0" smtClean="0"/>
              <a:t>Monitor</a:t>
            </a:r>
            <a:r>
              <a:rPr lang="en-US" dirty="0" smtClean="0"/>
              <a:t> and CSS </a:t>
            </a:r>
            <a:r>
              <a:rPr lang="en-US" i="1" dirty="0" smtClean="0"/>
              <a:t>Virginia</a:t>
            </a:r>
            <a:r>
              <a:rPr lang="en-US" dirty="0" smtClean="0"/>
              <a:t> (formerly USS </a:t>
            </a:r>
            <a:r>
              <a:rPr lang="en-US" i="1" dirty="0" smtClean="0">
                <a:hlinkClick r:id="rId2" action="ppaction://hlinkfile"/>
              </a:rPr>
              <a:t>Merrimack</a:t>
            </a:r>
            <a:r>
              <a:rPr lang="en-US" dirty="0" smtClean="0"/>
              <a:t> and persistently </a:t>
            </a:r>
            <a:r>
              <a:rPr lang="en-US" dirty="0" err="1" smtClean="0"/>
              <a:t>mis</a:t>
            </a:r>
            <a:r>
              <a:rPr lang="en-US" dirty="0" smtClean="0"/>
              <a:t>-identified in accounts of this battle by that name or as "Merrimac").</a:t>
            </a:r>
          </a:p>
          <a:p>
            <a:endParaRPr lang="en-US" dirty="0"/>
          </a:p>
        </p:txBody>
      </p:sp>
      <p:pic>
        <p:nvPicPr>
          <p:cNvPr id="5" name="Content Placeholder 4" descr="South's Merrimack.jpg"/>
          <p:cNvPicPr>
            <a:picLocks noGrp="1" noChangeAspect="1"/>
          </p:cNvPicPr>
          <p:nvPr>
            <p:ph sz="half" idx="1"/>
          </p:nvPr>
        </p:nvPicPr>
        <p:blipFill>
          <a:blip r:embed="rId3" cstate="print"/>
          <a:stretch>
            <a:fillRect/>
          </a:stretch>
        </p:blipFill>
        <p:spPr>
          <a:xfrm>
            <a:off x="3575050" y="1265431"/>
            <a:ext cx="5111750" cy="3868351"/>
          </a:xfrm>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South High’s area 				</a:t>
            </a:r>
            <a:endParaRPr lang="en-US" dirty="0"/>
          </a:p>
        </p:txBody>
      </p:sp>
      <p:sp>
        <p:nvSpPr>
          <p:cNvPr id="3" name="Text Placeholder 2"/>
          <p:cNvSpPr>
            <a:spLocks noGrp="1"/>
          </p:cNvSpPr>
          <p:nvPr>
            <p:ph type="body" idx="2"/>
          </p:nvPr>
        </p:nvSpPr>
        <p:spPr/>
        <p:txBody>
          <a:bodyPr>
            <a:normAutofit/>
          </a:bodyPr>
          <a:lstStyle/>
          <a:p>
            <a:r>
              <a:rPr lang="en-US" sz="2400" dirty="0" smtClean="0"/>
              <a:t>Streets</a:t>
            </a:r>
          </a:p>
          <a:p>
            <a:r>
              <a:rPr lang="en-US" sz="2400" dirty="0" err="1" smtClean="0"/>
              <a:t>Mascott</a:t>
            </a:r>
            <a:endParaRPr lang="en-US" sz="2400" dirty="0" smtClean="0"/>
          </a:p>
          <a:p>
            <a:r>
              <a:rPr lang="en-US" sz="2400" dirty="0" smtClean="0"/>
              <a:t>School colors</a:t>
            </a:r>
          </a:p>
          <a:p>
            <a:r>
              <a:rPr lang="en-US" sz="2400" dirty="0" smtClean="0"/>
              <a:t>Flag</a:t>
            </a:r>
          </a:p>
          <a:p>
            <a:r>
              <a:rPr lang="en-US" sz="2400" dirty="0" smtClean="0"/>
              <a:t>Johnny Rebel</a:t>
            </a:r>
            <a:endParaRPr lang="en-US" sz="2400" dirty="0"/>
          </a:p>
        </p:txBody>
      </p:sp>
      <p:sp>
        <p:nvSpPr>
          <p:cNvPr id="4" name="Content Placeholder 3"/>
          <p:cNvSpPr>
            <a:spLocks noGrp="1"/>
          </p:cNvSpPr>
          <p:nvPr>
            <p:ph sz="half" idx="1"/>
          </p:nvPr>
        </p:nvSpPr>
        <p:spPr/>
        <p:txBody>
          <a:bodyPr/>
          <a:lstStyle/>
          <a:p>
            <a:pPr algn="ctr"/>
            <a:endParaRPr lang="en-US" dirty="0" smtClean="0"/>
          </a:p>
          <a:p>
            <a:pPr>
              <a:buNone/>
            </a:pPr>
            <a:endParaRPr lang="en-US" dirty="0"/>
          </a:p>
        </p:txBody>
      </p:sp>
      <p:pic>
        <p:nvPicPr>
          <p:cNvPr id="5" name="Picture 4" descr="civil war flags.jpg"/>
          <p:cNvPicPr>
            <a:picLocks noChangeAspect="1"/>
          </p:cNvPicPr>
          <p:nvPr/>
        </p:nvPicPr>
        <p:blipFill>
          <a:blip r:embed="rId2" cstate="print"/>
          <a:stretch>
            <a:fillRect/>
          </a:stretch>
        </p:blipFill>
        <p:spPr>
          <a:xfrm>
            <a:off x="4495800" y="304800"/>
            <a:ext cx="4114800" cy="2133600"/>
          </a:xfrm>
          <a:prstGeom prst="rect">
            <a:avLst/>
          </a:prstGeom>
        </p:spPr>
      </p:pic>
      <p:pic>
        <p:nvPicPr>
          <p:cNvPr id="6" name="Picture 5" descr="REBELMASCOT.jpg"/>
          <p:cNvPicPr>
            <a:picLocks noChangeAspect="1"/>
          </p:cNvPicPr>
          <p:nvPr/>
        </p:nvPicPr>
        <p:blipFill>
          <a:blip r:embed="rId3" cstate="print"/>
          <a:stretch>
            <a:fillRect/>
          </a:stretch>
        </p:blipFill>
        <p:spPr>
          <a:xfrm>
            <a:off x="4572000" y="2895600"/>
            <a:ext cx="3962400" cy="3777489"/>
          </a:xfrm>
          <a:prstGeom prst="rect">
            <a:avLst/>
          </a:prstGeom>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US" dirty="0" smtClean="0"/>
              <a:t>Surrounding Streets</a:t>
            </a:r>
            <a:br>
              <a:rPr lang="en-US" dirty="0" smtClean="0"/>
            </a:br>
            <a:endParaRPr lang="en-US" dirty="0"/>
          </a:p>
        </p:txBody>
      </p:sp>
      <p:sp>
        <p:nvSpPr>
          <p:cNvPr id="6" name="Content Placeholder 5"/>
          <p:cNvSpPr>
            <a:spLocks noGrp="1"/>
          </p:cNvSpPr>
          <p:nvPr>
            <p:ph idx="1"/>
          </p:nvPr>
        </p:nvSpPr>
        <p:spPr/>
        <p:txBody>
          <a:bodyPr/>
          <a:lstStyle/>
          <a:p>
            <a:r>
              <a:rPr lang="en-US" dirty="0" smtClean="0"/>
              <a:t>Monitor Street</a:t>
            </a:r>
          </a:p>
          <a:p>
            <a:r>
              <a:rPr lang="en-US" dirty="0" smtClean="0"/>
              <a:t>Merrimack Street</a:t>
            </a:r>
          </a:p>
          <a:p>
            <a:r>
              <a:rPr lang="en-US" dirty="0" smtClean="0"/>
              <a:t>Sumter Street</a:t>
            </a:r>
          </a:p>
          <a:p>
            <a:r>
              <a:rPr lang="en-US" dirty="0" smtClean="0"/>
              <a:t>Shenandoah Drive</a:t>
            </a:r>
          </a:p>
          <a:p>
            <a:r>
              <a:rPr lang="en-US" dirty="0" err="1" smtClean="0"/>
              <a:t>Fambrough</a:t>
            </a:r>
            <a:r>
              <a:rPr lang="en-US" dirty="0" smtClean="0"/>
              <a:t/>
            </a:r>
            <a:br>
              <a:rPr lang="en-US" dirty="0" smtClean="0"/>
            </a:br>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r>
              <a:rPr lang="en-US" dirty="0" smtClean="0"/>
              <a:t>Fort Sumter, South Carolina</a:t>
            </a:r>
            <a:br>
              <a:rPr lang="en-US" dirty="0" smtClean="0"/>
            </a:br>
            <a:r>
              <a:rPr lang="en-US" dirty="0" smtClean="0"/>
              <a:t>A Confederate Victory</a:t>
            </a:r>
            <a:endParaRPr lang="en-US" dirty="0"/>
          </a:p>
        </p:txBody>
      </p:sp>
      <p:sp>
        <p:nvSpPr>
          <p:cNvPr id="5" name="Content Placeholder 4"/>
          <p:cNvSpPr>
            <a:spLocks noGrp="1"/>
          </p:cNvSpPr>
          <p:nvPr>
            <p:ph idx="1"/>
          </p:nvPr>
        </p:nvSpPr>
        <p:spPr/>
        <p:txBody>
          <a:bodyPr>
            <a:normAutofit fontScale="92500"/>
          </a:bodyPr>
          <a:lstStyle/>
          <a:p>
            <a:r>
              <a:rPr lang="en-US" b="1" dirty="0" smtClean="0"/>
              <a:t>On April 10, 1861, Confederate forces at Charleston, South Carolina, demanded the surrender of Fort Sumter, the Union commander refused. </a:t>
            </a:r>
          </a:p>
          <a:p>
            <a:r>
              <a:rPr lang="en-US" b="1" dirty="0" smtClean="0"/>
              <a:t>On April 12, Confederate batteries opened fire on the fort, which was unable to reply effectively. </a:t>
            </a:r>
          </a:p>
          <a:p>
            <a:r>
              <a:rPr lang="en-US" b="1" dirty="0" smtClean="0"/>
              <a:t>At 2:30 pm, April 13, the union surrendered Fort Sumter, evacuating the following day. </a:t>
            </a:r>
          </a:p>
          <a:p>
            <a:r>
              <a:rPr lang="en-US" b="1" dirty="0" smtClean="0"/>
              <a:t>The bombardment of Fort Sumter was the opening engagement of the American Civil War. </a:t>
            </a:r>
          </a:p>
          <a:p>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fort sumter.jpg"/>
          <p:cNvPicPr>
            <a:picLocks noChangeAspect="1"/>
          </p:cNvPicPr>
          <p:nvPr/>
        </p:nvPicPr>
        <p:blipFill>
          <a:blip r:embed="rId2" cstate="print"/>
          <a:stretch>
            <a:fillRect/>
          </a:stretch>
        </p:blipFill>
        <p:spPr>
          <a:xfrm>
            <a:off x="304800" y="831525"/>
            <a:ext cx="8382000" cy="5194949"/>
          </a:xfrm>
          <a:prstGeom prst="rect">
            <a:avLst/>
          </a:prstGeom>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Valley of Shenandoah, </a:t>
            </a:r>
            <a:r>
              <a:rPr lang="en-US" dirty="0" err="1" smtClean="0"/>
              <a:t>Virgina</a:t>
            </a:r>
            <a:endParaRPr lang="en-US" dirty="0"/>
          </a:p>
        </p:txBody>
      </p:sp>
      <p:sp>
        <p:nvSpPr>
          <p:cNvPr id="3" name="Content Placeholder 2"/>
          <p:cNvSpPr>
            <a:spLocks noGrp="1"/>
          </p:cNvSpPr>
          <p:nvPr>
            <p:ph idx="1"/>
          </p:nvPr>
        </p:nvSpPr>
        <p:spPr/>
        <p:txBody>
          <a:bodyPr>
            <a:normAutofit fontScale="92500"/>
          </a:bodyPr>
          <a:lstStyle/>
          <a:p>
            <a:r>
              <a:rPr lang="en-US" dirty="0" smtClean="0"/>
              <a:t>In an effort to draw Union forces away from Richmond, Gen. Thomas J. “Stonewall” Jackson conducts one of the most audacious and studied military campaigns in American history.</a:t>
            </a:r>
          </a:p>
          <a:p>
            <a:r>
              <a:rPr lang="en-US" dirty="0" smtClean="0"/>
              <a:t>During his invasion of the north, Gen. Robert E. Lee used the Shenandoah Valley as an avenue of advance. </a:t>
            </a:r>
          </a:p>
          <a:p>
            <a:r>
              <a:rPr lang="en-US" dirty="0" smtClean="0"/>
              <a:t>The contest over this “breadbasket of the Confederacy” intensifies and finally culminates in one of the most dramatic battles of the Civil War</a:t>
            </a:r>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Shenandoah Valley</a:t>
            </a:r>
            <a:endParaRPr lang="en-US" dirty="0"/>
          </a:p>
        </p:txBody>
      </p:sp>
      <p:pic>
        <p:nvPicPr>
          <p:cNvPr id="4" name="Content Placeholder 3" descr="shenandoah valley.jpg"/>
          <p:cNvPicPr>
            <a:picLocks noGrp="1" noChangeAspect="1"/>
          </p:cNvPicPr>
          <p:nvPr>
            <p:ph idx="1"/>
          </p:nvPr>
        </p:nvPicPr>
        <p:blipFill>
          <a:blip r:embed="rId2" cstate="print"/>
          <a:stretch>
            <a:fillRect/>
          </a:stretch>
        </p:blipFill>
        <p:spPr>
          <a:xfrm>
            <a:off x="1789877" y="1600200"/>
            <a:ext cx="5564245" cy="4708525"/>
          </a:xfrm>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err="1" smtClean="0"/>
              <a:t>Fambrough:GEORGIA</a:t>
            </a:r>
            <a:r>
              <a:rPr lang="en-US" dirty="0" smtClean="0"/>
              <a:t> 9TH LIGHT ARTILLERY BATTALION</a:t>
            </a:r>
            <a:endParaRPr lang="en-US" dirty="0"/>
          </a:p>
        </p:txBody>
      </p:sp>
      <p:sp>
        <p:nvSpPr>
          <p:cNvPr id="3" name="Text Placeholder 2"/>
          <p:cNvSpPr>
            <a:spLocks noGrp="1"/>
          </p:cNvSpPr>
          <p:nvPr>
            <p:ph type="body" idx="1"/>
          </p:nvPr>
        </p:nvSpPr>
        <p:spPr>
          <a:xfrm>
            <a:off x="685800" y="1524000"/>
            <a:ext cx="4040188" cy="750887"/>
          </a:xfrm>
        </p:spPr>
        <p:txBody>
          <a:bodyPr>
            <a:normAutofit fontScale="70000" lnSpcReduction="20000"/>
          </a:bodyPr>
          <a:lstStyle/>
          <a:p>
            <a:r>
              <a:rPr lang="en-US" dirty="0" smtClean="0"/>
              <a:t>In the state of Georgia, Many soldiers  named </a:t>
            </a:r>
            <a:r>
              <a:rPr lang="en-US" dirty="0" err="1" smtClean="0"/>
              <a:t>Fambrough</a:t>
            </a:r>
            <a:r>
              <a:rPr lang="en-US" dirty="0" smtClean="0"/>
              <a:t>, fought  in confederate  </a:t>
            </a:r>
            <a:r>
              <a:rPr lang="en-US" dirty="0" smtClean="0"/>
              <a:t>army.</a:t>
            </a:r>
            <a:endParaRPr lang="en-US" dirty="0"/>
          </a:p>
        </p:txBody>
      </p:sp>
      <p:sp>
        <p:nvSpPr>
          <p:cNvPr id="4" name="Text Placeholder 3"/>
          <p:cNvSpPr>
            <a:spLocks noGrp="1"/>
          </p:cNvSpPr>
          <p:nvPr>
            <p:ph type="body" sz="half" idx="3"/>
          </p:nvPr>
        </p:nvSpPr>
        <p:spPr>
          <a:xfrm>
            <a:off x="5791200" y="1524000"/>
            <a:ext cx="1600200" cy="674687"/>
          </a:xfrm>
        </p:spPr>
        <p:txBody>
          <a:bodyPr>
            <a:noAutofit/>
          </a:bodyPr>
          <a:lstStyle/>
          <a:p>
            <a:r>
              <a:rPr lang="en-US" dirty="0" smtClean="0"/>
              <a:t>The Rebels</a:t>
            </a:r>
            <a:endParaRPr lang="en-US" dirty="0"/>
          </a:p>
        </p:txBody>
      </p:sp>
      <p:sp>
        <p:nvSpPr>
          <p:cNvPr id="5" name="Content Placeholder 4"/>
          <p:cNvSpPr>
            <a:spLocks noGrp="1"/>
          </p:cNvSpPr>
          <p:nvPr>
            <p:ph sz="quarter" idx="2"/>
          </p:nvPr>
        </p:nvSpPr>
        <p:spPr/>
        <p:txBody>
          <a:bodyPr>
            <a:normAutofit fontScale="55000" lnSpcReduction="20000"/>
          </a:bodyPr>
          <a:lstStyle/>
          <a:p>
            <a:r>
              <a:rPr lang="en-US" b="1" dirty="0" smtClean="0"/>
              <a:t>BATTLES:</a:t>
            </a:r>
            <a:r>
              <a:rPr lang="en-US" dirty="0" smtClean="0"/>
              <a:t> </a:t>
            </a:r>
          </a:p>
          <a:p>
            <a:pPr lvl="1"/>
            <a:r>
              <a:rPr lang="en-US" dirty="0" smtClean="0"/>
              <a:t>First Manassas </a:t>
            </a:r>
          </a:p>
          <a:p>
            <a:pPr lvl="1"/>
            <a:r>
              <a:rPr lang="en-US" dirty="0" smtClean="0"/>
              <a:t>Yorktown </a:t>
            </a:r>
          </a:p>
          <a:p>
            <a:pPr lvl="1"/>
            <a:r>
              <a:rPr lang="en-US" dirty="0" smtClean="0"/>
              <a:t>New Bridge </a:t>
            </a:r>
          </a:p>
          <a:p>
            <a:pPr lvl="1"/>
            <a:r>
              <a:rPr lang="en-US" dirty="0" smtClean="0"/>
              <a:t>Seven Days </a:t>
            </a:r>
          </a:p>
          <a:p>
            <a:pPr lvl="1"/>
            <a:r>
              <a:rPr lang="en-US" dirty="0" smtClean="0"/>
              <a:t>Rappahannock Station </a:t>
            </a:r>
          </a:p>
          <a:p>
            <a:pPr lvl="1"/>
            <a:r>
              <a:rPr lang="en-US" dirty="0" smtClean="0"/>
              <a:t>Second Manassas </a:t>
            </a:r>
          </a:p>
          <a:p>
            <a:pPr lvl="1"/>
            <a:r>
              <a:rPr lang="en-US" dirty="0" smtClean="0"/>
              <a:t>Sharpsburg </a:t>
            </a:r>
          </a:p>
          <a:p>
            <a:pPr lvl="1"/>
            <a:r>
              <a:rPr lang="en-US" dirty="0" smtClean="0"/>
              <a:t>Fredericksburg </a:t>
            </a:r>
          </a:p>
          <a:p>
            <a:pPr lvl="1"/>
            <a:r>
              <a:rPr lang="en-US" dirty="0" smtClean="0"/>
              <a:t>Suffolk </a:t>
            </a:r>
          </a:p>
          <a:p>
            <a:pPr lvl="1"/>
            <a:r>
              <a:rPr lang="en-US" dirty="0" smtClean="0"/>
              <a:t>Gettysburg </a:t>
            </a:r>
          </a:p>
          <a:p>
            <a:pPr lvl="1"/>
            <a:r>
              <a:rPr lang="en-US" dirty="0" smtClean="0"/>
              <a:t>Funks town </a:t>
            </a:r>
            <a:endParaRPr lang="en-US" dirty="0" smtClean="0"/>
          </a:p>
          <a:p>
            <a:pPr lvl="1"/>
            <a:r>
              <a:rPr lang="en-US" dirty="0" smtClean="0"/>
              <a:t>Charleston </a:t>
            </a:r>
          </a:p>
          <a:p>
            <a:pPr lvl="1"/>
            <a:r>
              <a:rPr lang="en-US" dirty="0" smtClean="0"/>
              <a:t>Chickamauga </a:t>
            </a:r>
          </a:p>
          <a:p>
            <a:pPr lvl="1"/>
            <a:r>
              <a:rPr lang="en-US" dirty="0" smtClean="0"/>
              <a:t>Chattanooga </a:t>
            </a:r>
          </a:p>
          <a:p>
            <a:pPr lvl="1"/>
            <a:r>
              <a:rPr lang="en-US" dirty="0" smtClean="0"/>
              <a:t>Knoxville </a:t>
            </a:r>
          </a:p>
          <a:p>
            <a:pPr lvl="1"/>
            <a:r>
              <a:rPr lang="en-US" dirty="0" smtClean="0"/>
              <a:t>Wilderness </a:t>
            </a:r>
          </a:p>
          <a:p>
            <a:pPr lvl="1"/>
            <a:r>
              <a:rPr lang="en-US" dirty="0" smtClean="0"/>
              <a:t>Petersburg </a:t>
            </a:r>
          </a:p>
          <a:p>
            <a:pPr lvl="1"/>
            <a:r>
              <a:rPr lang="en-US" dirty="0" smtClean="0"/>
              <a:t>Appomattox </a:t>
            </a:r>
          </a:p>
          <a:p>
            <a:endParaRPr lang="en-US" dirty="0"/>
          </a:p>
        </p:txBody>
      </p:sp>
      <p:sp>
        <p:nvSpPr>
          <p:cNvPr id="6" name="Content Placeholder 5"/>
          <p:cNvSpPr>
            <a:spLocks noGrp="1"/>
          </p:cNvSpPr>
          <p:nvPr>
            <p:ph sz="quarter" idx="4"/>
          </p:nvPr>
        </p:nvSpPr>
        <p:spPr/>
        <p:txBody>
          <a:bodyPr>
            <a:normAutofit fontScale="47500" lnSpcReduction="20000"/>
          </a:bodyPr>
          <a:lstStyle/>
          <a:p>
            <a:r>
              <a:rPr lang="en-US" sz="3100" dirty="0" smtClean="0"/>
              <a:t>The 9th Georgia Regiment was organized </a:t>
            </a:r>
            <a:r>
              <a:rPr lang="en-US" sz="3100" dirty="0" smtClean="0"/>
              <a:t>June</a:t>
            </a:r>
            <a:r>
              <a:rPr lang="en-US" sz="3100" dirty="0" smtClean="0"/>
              <a:t>, 1861. Most of the units' members had seen pre-War militia service. The regiment was mustered in at Camp Bartow, Howard's Grove, Richmond, Virginia in June of 1861. Francis S. Bartow was its first commander. The 8th Georgia participated in many engagements during the War, and was known as the "Fighting 8th." President Davis supposedly wrote: "The 8th is known." </a:t>
            </a:r>
          </a:p>
          <a:p>
            <a:endParaRPr lang="en-US" sz="3100" dirty="0" smtClean="0"/>
          </a:p>
          <a:p>
            <a:r>
              <a:rPr lang="en-US" sz="3100" dirty="0" smtClean="0"/>
              <a:t>The </a:t>
            </a:r>
            <a:r>
              <a:rPr lang="en-US" sz="3100" dirty="0" smtClean="0"/>
              <a:t>7th Georgia along with the 8th, 9th, 11th, and 59th made up Gen. </a:t>
            </a:r>
            <a:r>
              <a:rPr lang="en-US" sz="3100" dirty="0" smtClean="0"/>
              <a:t>'Tiger </a:t>
            </a:r>
            <a:r>
              <a:rPr lang="en-US" sz="3100" dirty="0" smtClean="0"/>
              <a:t>Anderson's Brigade in Hood's Division of Longstreet's Corps.</a:t>
            </a:r>
          </a:p>
          <a:p>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normAutofit fontScale="90000"/>
          </a:bodyPr>
          <a:lstStyle/>
          <a:p>
            <a:r>
              <a:rPr lang="en-US" dirty="0" smtClean="0"/>
              <a:t>Battle of Monitor and Merrimack</a:t>
            </a:r>
            <a:endParaRPr lang="en-US" dirty="0"/>
          </a:p>
        </p:txBody>
      </p:sp>
      <p:pic>
        <p:nvPicPr>
          <p:cNvPr id="9" name="Content Placeholder 8" descr="Monitor_Merrimack_Battle.jpg"/>
          <p:cNvPicPr>
            <a:picLocks noGrp="1" noChangeAspect="1"/>
          </p:cNvPicPr>
          <p:nvPr>
            <p:ph idx="1"/>
          </p:nvPr>
        </p:nvPicPr>
        <p:blipFill>
          <a:blip r:embed="rId2" cstate="print"/>
          <a:stretch>
            <a:fillRect/>
          </a:stretch>
        </p:blipFill>
        <p:spPr>
          <a:xfrm>
            <a:off x="609600" y="1559841"/>
            <a:ext cx="7924800" cy="4789242"/>
          </a:xfrm>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pex">
  <a:themeElements>
    <a:clrScheme name="Apex">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Apex">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Apex">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Apex</Template>
  <TotalTime>547</TotalTime>
  <Words>506</Words>
  <Application>Microsoft Office PowerPoint</Application>
  <PresentationFormat>On-screen Show (4:3)</PresentationFormat>
  <Paragraphs>54</Paragraphs>
  <Slides>11</Slides>
  <Notes>0</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Apex</vt:lpstr>
      <vt:lpstr>South High School and civil war history</vt:lpstr>
      <vt:lpstr>South High’s area     </vt:lpstr>
      <vt:lpstr>Surrounding Streets </vt:lpstr>
      <vt:lpstr>Fort Sumter, South Carolina A Confederate Victory</vt:lpstr>
      <vt:lpstr>Slide 5</vt:lpstr>
      <vt:lpstr>Valley of Shenandoah, Virgina</vt:lpstr>
      <vt:lpstr>Shenandoah Valley</vt:lpstr>
      <vt:lpstr>Fambrough:GEORGIA 9TH LIGHT ARTILLERY BATTALION</vt:lpstr>
      <vt:lpstr>Battle of Monitor and Merrimack</vt:lpstr>
      <vt:lpstr>Merrimac and Monitor Duel</vt:lpstr>
      <vt:lpstr>South’s Merrimack Battle ship</vt:lpstr>
    </vt:vector>
  </TitlesOfParts>
  <Company>Kern High School District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South High School and civil war history</dc:title>
  <dc:creator>alma_robledo</dc:creator>
  <cp:lastModifiedBy>alma_robledo</cp:lastModifiedBy>
  <cp:revision>21</cp:revision>
  <dcterms:created xsi:type="dcterms:W3CDTF">2009-09-14T15:32:29Z</dcterms:created>
  <dcterms:modified xsi:type="dcterms:W3CDTF">2009-10-22T21:26:45Z</dcterms:modified>
</cp:coreProperties>
</file>